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2" r:id="rId5"/>
    <p:sldId id="283" r:id="rId6"/>
    <p:sldId id="281" r:id="rId7"/>
    <p:sldId id="280" r:id="rId8"/>
    <p:sldId id="278" r:id="rId9"/>
    <p:sldId id="284" r:id="rId10"/>
    <p:sldId id="297" r:id="rId11"/>
    <p:sldId id="298" r:id="rId12"/>
    <p:sldId id="300" r:id="rId13"/>
    <p:sldId id="286" r:id="rId14"/>
    <p:sldId id="288" r:id="rId15"/>
    <p:sldId id="301" r:id="rId16"/>
    <p:sldId id="289" r:id="rId17"/>
    <p:sldId id="302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7F082-B409-4F2E-A39D-6566ACECA078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63802-1E05-478F-B56E-3AB422734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6B8EA-DA6B-4E5F-BC9D-C273E021BBAF}" type="slidenum">
              <a:rPr lang="uk-UA"/>
              <a:pPr/>
              <a:t>7</a:t>
            </a:fld>
            <a:endParaRPr lang="uk-UA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1ED29-8ABE-4462-8C2E-095499C34C07}" type="slidenum">
              <a:rPr lang="uk-UA"/>
              <a:pPr/>
              <a:t>9</a:t>
            </a:fld>
            <a:endParaRPr lang="uk-UA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FDF61-F668-4BA5-8C0D-D07F6E800758}" type="slidenum">
              <a:rPr lang="uk-UA"/>
              <a:pPr/>
              <a:t>13</a:t>
            </a:fld>
            <a:endParaRPr lang="uk-UA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F34B5-03B4-4C35-B566-F822C6581C26}" type="slidenum">
              <a:rPr lang="uk-UA"/>
              <a:pPr/>
              <a:t>14</a:t>
            </a:fld>
            <a:endParaRPr lang="uk-UA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D0A8A-EF61-4E30-B226-483A7AFF0FD1}" type="slidenum">
              <a:rPr lang="uk-UA"/>
              <a:pPr/>
              <a:t>16</a:t>
            </a:fld>
            <a:endParaRPr lang="uk-UA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2F22B-F47C-47A4-B126-50A39A7270E3}" type="slidenum">
              <a:rPr lang="uk-UA"/>
              <a:pPr/>
              <a:t>18</a:t>
            </a:fld>
            <a:endParaRPr lang="uk-UA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E5C4E-F3E4-41D2-ABA1-DA3675EF14C4}" type="slidenum">
              <a:rPr lang="uk-UA"/>
              <a:pPr/>
              <a:t>19</a:t>
            </a:fld>
            <a:endParaRPr lang="uk-UA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E0B211-AC57-4098-9FB6-C68EAAB6C9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9894-60C1-446C-A36E-B4F52BFC9D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Helminthology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88392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2" descr="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240"/>
            <a:ext cx="3387725" cy="250416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5" name="Picture 11" descr="fasciol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198" y="990600"/>
            <a:ext cx="5789802" cy="2527300"/>
          </a:xfrm>
          <a:prstGeom prst="rect">
            <a:avLst/>
          </a:prstGeom>
          <a:noFill/>
        </p:spPr>
      </p:pic>
      <p:pic>
        <p:nvPicPr>
          <p:cNvPr id="6" name="Picture 19" descr="Taenia_ad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15168"/>
            <a:ext cx="4511675" cy="324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scolex tania sol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04846"/>
            <a:ext cx="4648200" cy="335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514970"/>
            <a:ext cx="8534400" cy="5187950"/>
          </a:xfrm>
        </p:spPr>
        <p:txBody>
          <a:bodyPr>
            <a:normAutofit/>
          </a:bodyPr>
          <a:lstStyle/>
          <a:p>
            <a:pPr marL="0" indent="12700" eaLnBrk="1" hangingPunct="1">
              <a:buFontTx/>
              <a:buNone/>
            </a:pPr>
            <a:r>
              <a:rPr lang="en-US" sz="1800" b="1" dirty="0" smtClean="0">
                <a:latin typeface="Batang" pitchFamily="18" charset="-127"/>
                <a:ea typeface="ＭＳ Ｐゴシック" pitchFamily="34" charset="-128"/>
                <a:cs typeface="+mj-cs"/>
              </a:rPr>
              <a:t>1- Liver Fluke</a:t>
            </a:r>
            <a:r>
              <a:rPr lang="ar-SA" sz="1800" b="1" dirty="0" smtClean="0">
                <a:latin typeface="Batang" pitchFamily="18" charset="-127"/>
                <a:ea typeface="ＭＳ Ｐゴシック" pitchFamily="34" charset="-128"/>
                <a:cs typeface="+mj-cs"/>
              </a:rPr>
              <a:t> </a:t>
            </a:r>
          </a:p>
          <a:p>
            <a:pPr marL="0" indent="12700" eaLnBrk="1" hangingPunct="1">
              <a:buFontTx/>
              <a:buNone/>
            </a:pPr>
            <a:r>
              <a:rPr lang="en-US" sz="1800" b="1" dirty="0" smtClean="0">
                <a:latin typeface="Batang" pitchFamily="18" charset="-127"/>
                <a:ea typeface="ＭＳ Ｐゴシック" pitchFamily="34" charset="-128"/>
                <a:cs typeface="+mj-cs"/>
              </a:rPr>
              <a:t>2- Intestinal Fluke</a:t>
            </a:r>
          </a:p>
          <a:p>
            <a:pPr marL="0" indent="12700" eaLnBrk="1" hangingPunct="1">
              <a:buFontTx/>
              <a:buNone/>
            </a:pPr>
            <a:r>
              <a:rPr lang="en-US" sz="1800" b="1" dirty="0" smtClean="0">
                <a:latin typeface="Batang" pitchFamily="18" charset="-127"/>
                <a:ea typeface="ＭＳ Ｐゴシック" pitchFamily="34" charset="-128"/>
                <a:cs typeface="+mj-cs"/>
              </a:rPr>
              <a:t>3- Lung Fluke</a:t>
            </a:r>
            <a:r>
              <a:rPr lang="ar-SA" sz="1800" b="1" dirty="0" smtClean="0">
                <a:latin typeface="Batang" pitchFamily="18" charset="-127"/>
                <a:ea typeface="ＭＳ Ｐゴシック" pitchFamily="34" charset="-128"/>
                <a:cs typeface="+mj-cs"/>
              </a:rPr>
              <a:t> </a:t>
            </a:r>
          </a:p>
          <a:p>
            <a:pPr marL="0" indent="12700" eaLnBrk="1" hangingPunct="1">
              <a:buFontTx/>
              <a:buNone/>
            </a:pPr>
            <a:r>
              <a:rPr lang="en-US" sz="1800" b="1" dirty="0" smtClean="0">
                <a:latin typeface="Batang" pitchFamily="18" charset="-127"/>
                <a:ea typeface="ＭＳ Ｐゴシック" pitchFamily="34" charset="-128"/>
                <a:cs typeface="+mj-cs"/>
              </a:rPr>
              <a:t>4- Blood Fluke</a:t>
            </a:r>
          </a:p>
          <a:p>
            <a:pPr marL="0" indent="12700" eaLnBrk="1" hangingPunct="1">
              <a:buFontTx/>
              <a:buNone/>
            </a:pPr>
            <a:endParaRPr lang="en-US" sz="1800" b="1" dirty="0" smtClean="0">
              <a:latin typeface="Batang" pitchFamily="18" charset="-127"/>
              <a:ea typeface="ＭＳ Ｐゴシック" pitchFamily="34" charset="-128"/>
              <a:cs typeface="+mj-cs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85976" y="123984"/>
            <a:ext cx="871378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2700" algn="ctr" rtl="0">
              <a:lnSpc>
                <a:spcPct val="70000"/>
              </a:lnSpc>
              <a:spcBef>
                <a:spcPct val="2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Digenea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2700" algn="just" rtl="0">
              <a:lnSpc>
                <a:spcPct val="70000"/>
              </a:lnSpc>
              <a:spcBef>
                <a:spcPct val="20000"/>
              </a:spcBef>
            </a:pPr>
            <a:r>
              <a:rPr lang="en-US" sz="4000" b="1" dirty="0">
                <a:latin typeface="Arabic Typesetting" pitchFamily="66" charset="-78"/>
                <a:cs typeface="Arabic Typesetting" pitchFamily="66" charset="-78"/>
              </a:rPr>
              <a:t>Divided into four groups according to the site where worm presence:</a:t>
            </a:r>
            <a:endParaRPr lang="ar-SA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2789694"/>
            <a:ext cx="871855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4462" y="902385"/>
            <a:ext cx="8999537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Scientific name</a:t>
            </a:r>
            <a:r>
              <a:rPr lang="ar-IQ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Clonorchis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sinensis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Common name </a:t>
            </a:r>
            <a:r>
              <a:rPr lang="ar-IQ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Chinese or Oriental Liver Fluke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Clonorchiasis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Infective stage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Metacercaria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fecal-oral (ingestion of contaminated raw, frozen, dried, pickled, and salted fish).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Final hosts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carnivorous mammals and humans.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Intermediate hosts: 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1- snail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miracidium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sporocyst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rediae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cercariae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  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2 - fish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Cyprinidae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genus- the family that includes carp and goldfish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metacercariae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Ova are found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faeces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Presence in the host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Adults lives in bile ducts of human and mammals eat fish (Cats, Dogs)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Distribution: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endemic in Far East, China, Japan, and Vietnam.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Localization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bile ducts, gallbladder, and pancreas.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2411413" y="188913"/>
            <a:ext cx="4749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Clonorchis sinensis</a:t>
            </a:r>
            <a:endParaRPr lang="en-US" sz="4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AutoShape 5" descr="http://www.gastropods.com/Shell_Images/T/Thiara_cancellatus_1.jpg"/>
          <p:cNvSpPr>
            <a:spLocks noChangeAspect="1" noChangeArrowheads="1"/>
          </p:cNvSpPr>
          <p:nvPr/>
        </p:nvSpPr>
        <p:spPr bwMode="auto">
          <a:xfrm>
            <a:off x="89900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lonorchisnb"/>
          <p:cNvPicPr>
            <a:picLocks noChangeAspect="1" noChangeArrowheads="1"/>
          </p:cNvPicPr>
          <p:nvPr/>
        </p:nvPicPr>
        <p:blipFill>
          <a:blip r:embed="rId2" cstate="print"/>
          <a:srcRect l="9470" b="8896"/>
          <a:stretch>
            <a:fillRect/>
          </a:stretch>
        </p:blipFill>
        <p:spPr bwMode="auto">
          <a:xfrm>
            <a:off x="179388" y="549275"/>
            <a:ext cx="33845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48038" y="650875"/>
            <a:ext cx="5184775" cy="5688013"/>
            <a:chOff x="2109" y="391"/>
            <a:chExt cx="3266" cy="3583"/>
          </a:xfrm>
        </p:grpSpPr>
        <p:sp>
          <p:nvSpPr>
            <p:cNvPr id="31751" name="Text Box 4"/>
            <p:cNvSpPr txBox="1">
              <a:spLocks noChangeArrowheads="1"/>
            </p:cNvSpPr>
            <p:nvPr/>
          </p:nvSpPr>
          <p:spPr bwMode="auto">
            <a:xfrm>
              <a:off x="2155" y="2737"/>
              <a:ext cx="131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Seminal receptacle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109" y="391"/>
              <a:ext cx="3266" cy="3583"/>
              <a:chOff x="2109" y="391"/>
              <a:chExt cx="3266" cy="3583"/>
            </a:xfrm>
          </p:grpSpPr>
          <p:pic>
            <p:nvPicPr>
              <p:cNvPr id="31753" name="Picture 6" descr="Clonorchi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2704" t="3340" r="6830"/>
              <a:stretch>
                <a:fillRect/>
              </a:stretch>
            </p:blipFill>
            <p:spPr bwMode="auto">
              <a:xfrm>
                <a:off x="3787" y="391"/>
                <a:ext cx="1588" cy="3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4" name="Line 7"/>
              <p:cNvSpPr>
                <a:spLocks noChangeShapeType="1"/>
              </p:cNvSpPr>
              <p:nvPr/>
            </p:nvSpPr>
            <p:spPr bwMode="auto">
              <a:xfrm flipH="1">
                <a:off x="3243" y="482"/>
                <a:ext cx="1043" cy="0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5" name="Line 8"/>
              <p:cNvSpPr>
                <a:spLocks noChangeShapeType="1"/>
              </p:cNvSpPr>
              <p:nvPr/>
            </p:nvSpPr>
            <p:spPr bwMode="auto">
              <a:xfrm flipH="1">
                <a:off x="3379" y="1344"/>
                <a:ext cx="1043" cy="0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Line 9"/>
              <p:cNvSpPr>
                <a:spLocks noChangeShapeType="1"/>
              </p:cNvSpPr>
              <p:nvPr/>
            </p:nvSpPr>
            <p:spPr bwMode="auto">
              <a:xfrm flipH="1">
                <a:off x="3379" y="1842"/>
                <a:ext cx="1043" cy="0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7" name="Line 10"/>
              <p:cNvSpPr>
                <a:spLocks noChangeShapeType="1"/>
              </p:cNvSpPr>
              <p:nvPr/>
            </p:nvSpPr>
            <p:spPr bwMode="auto">
              <a:xfrm flipH="1">
                <a:off x="3379" y="2160"/>
                <a:ext cx="771" cy="0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8" name="Line 11"/>
              <p:cNvSpPr>
                <a:spLocks noChangeShapeType="1"/>
              </p:cNvSpPr>
              <p:nvPr/>
            </p:nvSpPr>
            <p:spPr bwMode="auto">
              <a:xfrm flipH="1" flipV="1">
                <a:off x="3379" y="2523"/>
                <a:ext cx="1089" cy="91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9" name="Line 12"/>
              <p:cNvSpPr>
                <a:spLocks noChangeShapeType="1"/>
              </p:cNvSpPr>
              <p:nvPr/>
            </p:nvSpPr>
            <p:spPr bwMode="auto">
              <a:xfrm flipH="1">
                <a:off x="3289" y="3022"/>
                <a:ext cx="1269" cy="136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0" name="Line 13"/>
              <p:cNvSpPr>
                <a:spLocks noChangeShapeType="1"/>
              </p:cNvSpPr>
              <p:nvPr/>
            </p:nvSpPr>
            <p:spPr bwMode="auto">
              <a:xfrm flipH="1" flipV="1">
                <a:off x="3696" y="3158"/>
                <a:ext cx="863" cy="499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1" name="Line 14"/>
              <p:cNvSpPr>
                <a:spLocks noChangeShapeType="1"/>
              </p:cNvSpPr>
              <p:nvPr/>
            </p:nvSpPr>
            <p:spPr bwMode="auto">
              <a:xfrm flipH="1">
                <a:off x="3289" y="1026"/>
                <a:ext cx="1043" cy="0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2" name="Line 15"/>
              <p:cNvSpPr>
                <a:spLocks noChangeShapeType="1"/>
              </p:cNvSpPr>
              <p:nvPr/>
            </p:nvSpPr>
            <p:spPr bwMode="auto">
              <a:xfrm flipH="1" flipV="1">
                <a:off x="3334" y="2681"/>
                <a:ext cx="1179" cy="23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Line 16"/>
              <p:cNvSpPr>
                <a:spLocks noChangeShapeType="1"/>
              </p:cNvSpPr>
              <p:nvPr/>
            </p:nvSpPr>
            <p:spPr bwMode="auto">
              <a:xfrm flipH="1">
                <a:off x="3289" y="2850"/>
                <a:ext cx="1178" cy="126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4" name="Text Box 17"/>
              <p:cNvSpPr txBox="1">
                <a:spLocks noChangeArrowheads="1"/>
              </p:cNvSpPr>
              <p:nvPr/>
            </p:nvSpPr>
            <p:spPr bwMode="auto">
              <a:xfrm>
                <a:off x="2789" y="2541"/>
                <a:ext cx="6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Ootype</a:t>
                </a:r>
              </a:p>
            </p:txBody>
          </p:sp>
          <p:sp>
            <p:nvSpPr>
              <p:cNvPr id="31765" name="Text Box 18"/>
              <p:cNvSpPr txBox="1">
                <a:spLocks noChangeArrowheads="1"/>
              </p:cNvSpPr>
              <p:nvPr/>
            </p:nvSpPr>
            <p:spPr bwMode="auto">
              <a:xfrm>
                <a:off x="2653" y="898"/>
                <a:ext cx="81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cecum</a:t>
                </a:r>
              </a:p>
            </p:txBody>
          </p:sp>
          <p:sp>
            <p:nvSpPr>
              <p:cNvPr id="31766" name="Text Box 19"/>
              <p:cNvSpPr txBox="1">
                <a:spLocks noChangeArrowheads="1"/>
              </p:cNvSpPr>
              <p:nvPr/>
            </p:nvSpPr>
            <p:spPr bwMode="auto">
              <a:xfrm>
                <a:off x="2381" y="1208"/>
                <a:ext cx="109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Ventral sucker</a:t>
                </a:r>
              </a:p>
            </p:txBody>
          </p:sp>
          <p:sp>
            <p:nvSpPr>
              <p:cNvPr id="31767" name="Text Box 20"/>
              <p:cNvSpPr txBox="1">
                <a:spLocks noChangeArrowheads="1"/>
              </p:cNvSpPr>
              <p:nvPr/>
            </p:nvSpPr>
            <p:spPr bwMode="auto">
              <a:xfrm>
                <a:off x="2762" y="1733"/>
                <a:ext cx="81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Uterus</a:t>
                </a:r>
              </a:p>
            </p:txBody>
          </p:sp>
          <p:sp>
            <p:nvSpPr>
              <p:cNvPr id="31768" name="Text Box 21"/>
              <p:cNvSpPr txBox="1">
                <a:spLocks noChangeArrowheads="1"/>
              </p:cNvSpPr>
              <p:nvPr/>
            </p:nvSpPr>
            <p:spPr bwMode="auto">
              <a:xfrm>
                <a:off x="2426" y="2042"/>
                <a:ext cx="10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Vitelline gland</a:t>
                </a:r>
              </a:p>
            </p:txBody>
          </p:sp>
          <p:sp>
            <p:nvSpPr>
              <p:cNvPr id="31769" name="Text Box 22"/>
              <p:cNvSpPr txBox="1">
                <a:spLocks noChangeArrowheads="1"/>
              </p:cNvSpPr>
              <p:nvPr/>
            </p:nvSpPr>
            <p:spPr bwMode="auto">
              <a:xfrm>
                <a:off x="2880" y="2405"/>
                <a:ext cx="59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Ovary</a:t>
                </a:r>
              </a:p>
            </p:txBody>
          </p:sp>
          <p:sp>
            <p:nvSpPr>
              <p:cNvPr id="31770" name="Text Box 23"/>
              <p:cNvSpPr txBox="1">
                <a:spLocks noChangeArrowheads="1"/>
              </p:cNvSpPr>
              <p:nvPr/>
            </p:nvSpPr>
            <p:spPr bwMode="auto">
              <a:xfrm>
                <a:off x="2472" y="391"/>
                <a:ext cx="81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Oral sucker</a:t>
                </a:r>
              </a:p>
            </p:txBody>
          </p:sp>
          <p:sp>
            <p:nvSpPr>
              <p:cNvPr id="31771" name="Line 24"/>
              <p:cNvSpPr>
                <a:spLocks noChangeShapeType="1"/>
              </p:cNvSpPr>
              <p:nvPr/>
            </p:nvSpPr>
            <p:spPr bwMode="auto">
              <a:xfrm flipH="1">
                <a:off x="3334" y="2750"/>
                <a:ext cx="1269" cy="100"/>
              </a:xfrm>
              <a:prstGeom prst="line">
                <a:avLst/>
              </a:prstGeom>
              <a:noFill/>
              <a:ln w="38100">
                <a:solidFill>
                  <a:srgbClr val="00121E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Text Box 25"/>
              <p:cNvSpPr txBox="1">
                <a:spLocks noChangeArrowheads="1"/>
              </p:cNvSpPr>
              <p:nvPr/>
            </p:nvSpPr>
            <p:spPr bwMode="auto">
              <a:xfrm>
                <a:off x="2109" y="2859"/>
                <a:ext cx="15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Laurer</a:t>
                </a:r>
                <a:r>
                  <a:rPr lang="en-US" altLang="en-US" sz="1600" b="1"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s canal</a:t>
                </a:r>
              </a:p>
            </p:txBody>
          </p:sp>
          <p:sp>
            <p:nvSpPr>
              <p:cNvPr id="31773" name="Text Box 26"/>
              <p:cNvSpPr txBox="1">
                <a:spLocks noChangeArrowheads="1"/>
              </p:cNvSpPr>
              <p:nvPr/>
            </p:nvSpPr>
            <p:spPr bwMode="auto">
              <a:xfrm>
                <a:off x="2698" y="3036"/>
                <a:ext cx="81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testes</a:t>
                </a:r>
              </a:p>
            </p:txBody>
          </p:sp>
        </p:grpSp>
      </p:grpSp>
      <p:sp>
        <p:nvSpPr>
          <p:cNvPr id="31748" name="Rectangle 27"/>
          <p:cNvSpPr>
            <a:spLocks noChangeArrowheads="1"/>
          </p:cNvSpPr>
          <p:nvPr/>
        </p:nvSpPr>
        <p:spPr bwMode="auto">
          <a:xfrm>
            <a:off x="34925" y="6257925"/>
            <a:ext cx="31670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i="1">
                <a:solidFill>
                  <a:srgbClr val="CC3300"/>
                </a:solidFill>
              </a:rPr>
              <a:t>Clonorchis sinensis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ar-IQ" sz="4000" b="1" i="1">
              <a:solidFill>
                <a:srgbClr val="CC3300"/>
              </a:solidFill>
            </a:endParaRPr>
          </a:p>
        </p:txBody>
      </p:sp>
      <p:sp>
        <p:nvSpPr>
          <p:cNvPr id="31749" name="Rectangle 28"/>
          <p:cNvSpPr>
            <a:spLocks noChangeArrowheads="1"/>
          </p:cNvSpPr>
          <p:nvPr/>
        </p:nvSpPr>
        <p:spPr bwMode="auto">
          <a:xfrm>
            <a:off x="5867400" y="6300788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IQ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الطول من  10 - 25 ملم</a:t>
            </a:r>
            <a:endParaRPr lang="en-US" b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3729038" y="44450"/>
            <a:ext cx="1779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lonorchi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836613"/>
            <a:ext cx="5867400" cy="4770437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Clonorchis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sinensis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79388" y="5670550"/>
            <a:ext cx="871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the adult worms are 1 to 2 cm; the eggs are small, brownish.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2" name="Picture 8" descr="clon e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362200"/>
            <a:ext cx="14049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4824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Clonorchis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sinensis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643438" cy="51149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Clinical disease</a:t>
            </a:r>
            <a:r>
              <a:rPr lang="en-US" sz="2400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cholecystitis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cholelithiasis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hepatic colic, associated with profound weight loss and diarrhea. An individual fluke may live for 15-30 years in the liver. In humans a heavy infestation of liver flukes may cause cirrhosis of the liver and death.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2400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adequate cooking of fish and proper disposal of human waste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Arial" charset="0"/>
            </a:endParaRPr>
          </a:p>
        </p:txBody>
      </p:sp>
      <p:pic>
        <p:nvPicPr>
          <p:cNvPr id="44038" name="Picture 6" descr="clonorchis_lifecycl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55733" y="1066800"/>
            <a:ext cx="4588268" cy="5602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721455"/>
            <a:ext cx="89154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l" rtl="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Scientific name</a:t>
            </a:r>
            <a:r>
              <a:rPr lang="ar-IQ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hepatica</a:t>
            </a:r>
          </a:p>
          <a:p>
            <a:pPr indent="12700" algn="l" rtl="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Common name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IQ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Sheep liver fluke</a:t>
            </a:r>
          </a:p>
          <a:p>
            <a:pPr indent="12700" algn="l" rtl="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IQ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Liver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rot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  <a:p>
            <a:pPr indent="12700" algn="l" rtl="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Presence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 the host: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adults live in the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ducts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sheep,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caws,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2700" algn="l" rtl="0">
              <a:spcBef>
                <a:spcPct val="2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sometimes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could infect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human.</a:t>
            </a:r>
          </a:p>
          <a:p>
            <a:pPr indent="127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Distribution: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endemic in Far East.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27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Localization: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bile ducts, gallbladder, and  pancreas.</a:t>
            </a:r>
          </a:p>
          <a:p>
            <a:pPr indent="127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Infective stage: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Metacercaria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2700">
              <a:spcBef>
                <a:spcPct val="2000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12700" algn="l" rtl="0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598195" y="157471"/>
            <a:ext cx="31838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hepatica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Image result for fasciola hepatica ana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68836"/>
            <a:ext cx="6096000" cy="309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3776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hepatica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7592"/>
            <a:ext cx="502920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large size (3-5 cm) and conical form of the body; possess sucking disks (oral and abdominal) that provide them motion.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 branched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uterus is situated under the abdominal sucking disk.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branched too and situated in the middle part of the body.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Arial" charset="0"/>
            </a:endParaRPr>
          </a:p>
        </p:txBody>
      </p:sp>
      <p:pic>
        <p:nvPicPr>
          <p:cNvPr id="45069" name="Picture 13" descr="labeled_fasciola_draw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6975" y="1371600"/>
            <a:ext cx="4081463" cy="5081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700"/>
            <a:ext cx="8640762" cy="8239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Male and female reproductive system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Male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testes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defferens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Cirrus pouch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Genital pore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Female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Single ovary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Oviduct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Ootype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Uterus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vagina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duct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e result for fasciola hepatica reproductive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004" y="838200"/>
            <a:ext cx="5105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>
            <a:normAutofit/>
          </a:bodyPr>
          <a:lstStyle/>
          <a:p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hepatica </a:t>
            </a:r>
            <a:endParaRPr lang="ru-RU" sz="3600" dirty="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500563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i="1" dirty="0">
                <a:solidFill>
                  <a:schemeClr val="folHlink"/>
                </a:solidFill>
                <a:cs typeface="Times New Roman" pitchFamily="18" charset="0"/>
              </a:rPr>
              <a:t> 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Life-cycle: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Final host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herbivorous mammals (horses) and humans. 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Intermediate host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— the snail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Lymnaea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truncatula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fecal-oral (ingestion of water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some non-water plants and vegetables, which contain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metacercaria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4" descr="fasciola_hepatica_lifecycl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2488" y="990600"/>
            <a:ext cx="4329112" cy="5867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4267200" cy="3733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Clinical disease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Parasites obstruct bile ducts and lay eggs within them, leading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cholelithiasis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(gallstones).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obstruction can occur, sometimes causing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biliary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cirrhosis.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immature eggs in feces. An egg has large sizes, thin membrane, yellow color and small cover in one pole.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involves not eating wild aquatic vegetables.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000" b="1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hepatica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92" name="Picture 12" descr="Fasciola_hepa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25" y="836613"/>
            <a:ext cx="47371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3286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6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HELMINTHES (WORMS) - Characteristics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Eukaryotic,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animals that usually have</a:t>
            </a:r>
          </a:p>
          <a:p>
            <a:pPr marL="457200" indent="-4572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digestive, circulatory,</a:t>
            </a:r>
          </a:p>
          <a:p>
            <a:pPr marL="457200" indent="-4572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nervous, excretory, </a:t>
            </a:r>
          </a:p>
          <a:p>
            <a:pPr marL="457200" indent="-4572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reproductive systems.</a:t>
            </a:r>
          </a:p>
          <a:p>
            <a:pPr marL="457200" indent="-4572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  Worms with bilateral </a:t>
            </a:r>
          </a:p>
          <a:p>
            <a:pPr marL="457200" indent="-4572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symmetry,  head and tail, </a:t>
            </a:r>
          </a:p>
          <a:p>
            <a:pPr marL="457200" indent="-4572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tissue differentiation</a:t>
            </a:r>
          </a:p>
          <a:p>
            <a:pPr marL="457200" indent="-4572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(endoderm, mesoderm, </a:t>
            </a:r>
          </a:p>
          <a:p>
            <a:pPr marL="457200" indent="-45720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ectoderm).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791" y="914400"/>
            <a:ext cx="478720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96200" y="2362200"/>
            <a:ext cx="12477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Flatworm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696200" y="42672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Round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worm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553200" y="6553200"/>
            <a:ext cx="1447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Arial" pitchFamily="34" charset="0"/>
              </a:rPr>
              <a:t>Earth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worm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64"/>
            <a:ext cx="8229600" cy="7650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Helminthes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/>
          <a:lstStyle/>
          <a:p>
            <a:pPr marL="514350" lvl="1" indent="-514350">
              <a:buFont typeface="Wingdings" pitchFamily="2" charset="2"/>
              <a:buChar char="v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helminths are worm-like parasites.</a:t>
            </a:r>
          </a:p>
          <a:p>
            <a:pPr marL="514350" lvl="1" indent="-514350">
              <a:buFont typeface="Wingdings" pitchFamily="2" charset="2"/>
              <a:buChar char="v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Helminths are separated according to their general external shape and the host organ they inhabit.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The definitive classification is based on the external and internal morphology of egg, larval, and adult stages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pinwor2.jpg (1331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37063"/>
            <a:ext cx="32766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trichinella-musc-chmai.jpg (25165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785" y="4419600"/>
            <a:ext cx="329432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trichinella-adult-chmai.jpg (8744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27003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56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Life Cycle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Extremely complex (egg → larva → adult)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Intermediate hosts harbor larval (developmental) stage.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Definitive host harbors adult stage.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Sexual reproduction strategies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   Male and female reproductive organs are found in separate individuals.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    One animal has both male and female sex organs (most hermaphrodites copulate with other animals, a few copulate with themselves).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31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Helminthes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Ways of transmission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Fecal-oral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Contaminated food, water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Ingestion of meat (larvae)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Through skin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Through vector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u="heavy" dirty="0" smtClean="0">
                <a:latin typeface="Times New Roman" pitchFamily="18" charset="0"/>
                <a:cs typeface="Times New Roman" pitchFamily="18" charset="0"/>
              </a:rPr>
              <a:t>Localization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Intestinal helminthes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Blood and tissue helminthes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620713"/>
            <a:ext cx="9144000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 b="1" cap="none" dirty="0" smtClean="0"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Phylum: </a:t>
            </a:r>
            <a:r>
              <a:rPr lang="en-US" sz="4400" b="1" cap="none" dirty="0" err="1" smtClean="0"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Platyhelminthes</a:t>
            </a:r>
            <a:endParaRPr lang="en-US" sz="4400" b="1" cap="none" dirty="0" smtClean="0">
              <a:solidFill>
                <a:srgbClr val="CC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Trem054p"/>
          <p:cNvPicPr>
            <a:picLocks noChangeAspect="1" noChangeArrowheads="1"/>
          </p:cNvPicPr>
          <p:nvPr/>
        </p:nvPicPr>
        <p:blipFill>
          <a:blip r:embed="rId2" cstate="print"/>
          <a:srcRect b="4626"/>
          <a:stretch>
            <a:fillRect/>
          </a:stretch>
        </p:blipFill>
        <p:spPr bwMode="auto">
          <a:xfrm>
            <a:off x="1835150" y="3429000"/>
            <a:ext cx="5832475" cy="2736850"/>
          </a:xfrm>
          <a:prstGeom prst="rect">
            <a:avLst/>
          </a:prstGeom>
          <a:solidFill>
            <a:srgbClr val="003300"/>
          </a:solidFill>
          <a:ln w="57150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1177925" y="2319338"/>
            <a:ext cx="69453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ar-IQ" sz="6600" b="1">
                <a:latin typeface="Times New Roman" pitchFamily="18" charset="0"/>
                <a:cs typeface="Times New Roman" pitchFamily="18" charset="0"/>
              </a:rPr>
              <a:t>شعبه الديدان المسطحه</a:t>
            </a:r>
            <a:endParaRPr lang="en-US" sz="6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characteristic of Flatworms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Phylum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Plathelminthes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5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40775" cy="54102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+mj-cs"/>
              </a:rPr>
              <a:t>The flatworms consists of  12, 200 species, including classes of parasitic worms: </a:t>
            </a:r>
            <a:r>
              <a:rPr lang="en-US" sz="2800" dirty="0" err="1">
                <a:latin typeface="Times New Roman" pitchFamily="18" charset="0"/>
                <a:cs typeface="+mj-cs"/>
              </a:rPr>
              <a:t>Trematoda</a:t>
            </a:r>
            <a:r>
              <a:rPr lang="en-US" sz="2800" dirty="0">
                <a:latin typeface="Times New Roman" pitchFamily="18" charset="0"/>
                <a:cs typeface="+mj-cs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+mj-cs"/>
              </a:rPr>
              <a:t>Cestoda</a:t>
            </a:r>
            <a:endParaRPr lang="en-US" sz="2800" dirty="0" smtClean="0">
              <a:latin typeface="Times New Roman" pitchFamily="18" charset="0"/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Times New Roman" pitchFamily="18" charset="0"/>
                <a:ea typeface="ＭＳ Ｐゴシック" pitchFamily="34" charset="-128"/>
                <a:cs typeface="+mj-cs"/>
              </a:rPr>
              <a:t>Dorso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+mj-cs"/>
              </a:rPr>
              <a:t>-ventrally flattened worms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+mj-cs"/>
              </a:rPr>
              <a:t>Bilaterally symmetrical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+mj-cs"/>
              </a:rPr>
              <a:t>Possess an incomplete digestive tract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+mj-cs"/>
              </a:rPr>
              <a:t>Lack body cavity (</a:t>
            </a:r>
            <a:r>
              <a:rPr lang="en-US" sz="2800" dirty="0" err="1" smtClean="0">
                <a:latin typeface="Times New Roman" pitchFamily="18" charset="0"/>
                <a:ea typeface="ＭＳ Ｐゴシック" pitchFamily="34" charset="-128"/>
                <a:cs typeface="+mj-cs"/>
              </a:rPr>
              <a:t>Acoelomate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+mj-cs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+mj-cs"/>
              </a:rPr>
              <a:t>Without special skeletal, circulatory or respiratory systems.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+mj-cs"/>
              </a:rPr>
              <a:t>They 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+mj-cs"/>
              </a:rPr>
              <a:t>are mostly </a:t>
            </a:r>
            <a:r>
              <a:rPr lang="en-US" sz="2800" dirty="0" err="1" smtClean="0">
                <a:latin typeface="Times New Roman" pitchFamily="18" charset="0"/>
                <a:ea typeface="ＭＳ Ｐゴシック" pitchFamily="34" charset="-128"/>
                <a:cs typeface="+mj-cs"/>
              </a:rPr>
              <a:t>hermophroditic</a:t>
            </a:r>
            <a:r>
              <a:rPr lang="en-US" sz="2800" dirty="0" smtClean="0">
                <a:latin typeface="Times New Roman" pitchFamily="18" charset="0"/>
                <a:ea typeface="ＭＳ Ｐゴシック" pitchFamily="34" charset="-128"/>
                <a:cs typeface="+mj-cs"/>
              </a:rPr>
              <a:t> (Both sexes are contains in one individual) with few exceptions. </a:t>
            </a:r>
            <a:endParaRPr lang="ar-IQ" sz="2800" dirty="0" smtClean="0">
              <a:latin typeface="Times New Roman" pitchFamily="18" charset="0"/>
              <a:ea typeface="ＭＳ Ｐゴシック" pitchFamily="34" charset="-128"/>
              <a:cs typeface="+mj-cs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latin typeface="Arial" charset="0"/>
            </a:endParaRPr>
          </a:p>
        </p:txBody>
      </p:sp>
      <p:pic>
        <p:nvPicPr>
          <p:cNvPr id="4" name="Picture 5" descr="paragoni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28800"/>
            <a:ext cx="2173287" cy="2220759"/>
          </a:xfrm>
          <a:prstGeom prst="rect">
            <a:avLst/>
          </a:prstGeom>
          <a:solidFill>
            <a:srgbClr val="003300"/>
          </a:solidFill>
          <a:ln w="57150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447800" y="188913"/>
            <a:ext cx="670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CC3300"/>
                </a:solidFill>
              </a:rPr>
              <a:t>Helminthes classification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538" y="5576888"/>
            <a:ext cx="8793162" cy="1181100"/>
            <a:chOff x="2895600" y="3429000"/>
            <a:chExt cx="6134100" cy="1181100"/>
          </a:xfrm>
        </p:grpSpPr>
        <p:pic>
          <p:nvPicPr>
            <p:cNvPr id="1332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3429000"/>
              <a:ext cx="3066496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63204" y="3429000"/>
              <a:ext cx="3066496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453188"/>
            <a:ext cx="42862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3775" y="6453188"/>
            <a:ext cx="41973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28600" y="1187450"/>
            <a:ext cx="8801100" cy="1631950"/>
            <a:chOff x="2890482" y="1320601"/>
            <a:chExt cx="6139218" cy="1632328"/>
          </a:xfrm>
        </p:grpSpPr>
        <p:pic>
          <p:nvPicPr>
            <p:cNvPr id="1332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6019" y="1320601"/>
              <a:ext cx="6133681" cy="163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0482" y="2540083"/>
              <a:ext cx="6101568" cy="412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2667000" y="833438"/>
            <a:ext cx="3790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1. </a:t>
            </a:r>
            <a:r>
              <a:rPr lang="en-US" sz="2400" b="1" dirty="0" err="1">
                <a:solidFill>
                  <a:srgbClr val="000000"/>
                </a:solidFill>
              </a:rPr>
              <a:t>Trematodes</a:t>
            </a:r>
            <a:r>
              <a:rPr lang="en-US" sz="2400" b="1" dirty="0">
                <a:solidFill>
                  <a:srgbClr val="000000"/>
                </a:solidFill>
              </a:rPr>
              <a:t> (Flukes)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590800" y="5229225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3. Nematodes (Round worms)</a:t>
            </a:r>
          </a:p>
        </p:txBody>
      </p:sp>
      <p:pic>
        <p:nvPicPr>
          <p:cNvPr id="13321" name="Picture 2" descr="DSCI0001"/>
          <p:cNvPicPr>
            <a:picLocks noChangeAspect="1" noChangeArrowheads="1"/>
          </p:cNvPicPr>
          <p:nvPr/>
        </p:nvPicPr>
        <p:blipFill>
          <a:blip r:embed="rId8" cstate="print">
            <a:lum bright="-14000" contrast="6000"/>
          </a:blip>
          <a:srcRect r="3023"/>
          <a:stretch>
            <a:fillRect/>
          </a:stretch>
        </p:blipFill>
        <p:spPr bwMode="auto">
          <a:xfrm>
            <a:off x="5592763" y="1241425"/>
            <a:ext cx="157003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Box 8"/>
          <p:cNvSpPr txBox="1">
            <a:spLocks noChangeArrowheads="1"/>
          </p:cNvSpPr>
          <p:nvPr/>
        </p:nvSpPr>
        <p:spPr bwMode="auto">
          <a:xfrm>
            <a:off x="5592763" y="2420938"/>
            <a:ext cx="157003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CC3300"/>
                </a:solidFill>
              </a:rPr>
              <a:t>  Faciola</a:t>
            </a:r>
          </a:p>
          <a:p>
            <a:pPr algn="ctr"/>
            <a:r>
              <a:rPr lang="en-US" sz="1200" b="1">
                <a:solidFill>
                  <a:srgbClr val="CC3300"/>
                </a:solidFill>
              </a:rPr>
              <a:t> hepatica</a:t>
            </a:r>
          </a:p>
        </p:txBody>
      </p:sp>
      <p:sp>
        <p:nvSpPr>
          <p:cNvPr id="13323" name="Rectangle 1"/>
          <p:cNvSpPr>
            <a:spLocks noChangeArrowheads="1"/>
          </p:cNvSpPr>
          <p:nvPr/>
        </p:nvSpPr>
        <p:spPr bwMode="auto">
          <a:xfrm>
            <a:off x="2484438" y="2852738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2. Cestodes (Tape worms)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36538" y="3314700"/>
            <a:ext cx="8799512" cy="1828800"/>
            <a:chOff x="3276600" y="4648199"/>
            <a:chExt cx="5724014" cy="1828801"/>
          </a:xfrm>
        </p:grpSpPr>
        <p:pic>
          <p:nvPicPr>
            <p:cNvPr id="13325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6600" y="4648199"/>
              <a:ext cx="5724014" cy="18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76600" y="6096000"/>
              <a:ext cx="5724014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0956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General characteristic of Class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Trematoda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IQ" sz="3600" b="1" dirty="0" smtClean="0">
                <a:latin typeface="Times New Roman" pitchFamily="18" charset="0"/>
                <a:cs typeface="Times New Roman" pitchFamily="18" charset="0"/>
              </a:rPr>
              <a:t>صنف المخرمات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endParaRPr lang="ru-RU" sz="3600" dirty="0"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6462"/>
            <a:ext cx="5715000" cy="6096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2800" b="1" dirty="0">
                <a:cs typeface="Times New Roman" pitchFamily="18" charset="0"/>
              </a:rPr>
              <a:t> 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Flattened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dorsoventrally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(leaf-like).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Unsegmented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Body is covered by cuticle.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 Organs of fixation: oral sucker, ventral sucker.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Organs and systems: digestive system, excretory system, nervous system. Genital system: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Trematodes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 hermaphrodites except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genus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The life cycle is passed in two hosts (alternation of hosts) and has sexual and asexual stages.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dirty="0"/>
          </a:p>
        </p:txBody>
      </p:sp>
      <p:pic>
        <p:nvPicPr>
          <p:cNvPr id="31748" name="Picture 4" descr="fluke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39674"/>
            <a:ext cx="3505200" cy="4907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726</Words>
  <Application>Microsoft Office PowerPoint</Application>
  <PresentationFormat>On-screen Show (4:3)</PresentationFormat>
  <Paragraphs>140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Introduction to Helminthology </vt:lpstr>
      <vt:lpstr>HELMINTHES (WORMS) - Characteristics </vt:lpstr>
      <vt:lpstr>Helminthes</vt:lpstr>
      <vt:lpstr>Helminthes</vt:lpstr>
      <vt:lpstr>Ways of transmission</vt:lpstr>
      <vt:lpstr>Phylum: Platyhelminthes</vt:lpstr>
      <vt:lpstr> Ggeneral characteristic of Flatworms  (Phylum Plathelminthes) </vt:lpstr>
      <vt:lpstr>Slide 8</vt:lpstr>
      <vt:lpstr>General characteristic of Class Trematoda  صنف المخرمات </vt:lpstr>
      <vt:lpstr>Slide 10</vt:lpstr>
      <vt:lpstr>Slide 11</vt:lpstr>
      <vt:lpstr>Slide 12</vt:lpstr>
      <vt:lpstr>Clonorchis sinensis</vt:lpstr>
      <vt:lpstr>Clonorchis sinensis</vt:lpstr>
      <vt:lpstr>Slide 15</vt:lpstr>
      <vt:lpstr>Fasciola hepatica </vt:lpstr>
      <vt:lpstr>Male and female reproductive system</vt:lpstr>
      <vt:lpstr>Fasciola hepatica </vt:lpstr>
      <vt:lpstr>Fasciola hepatica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Helminthology</dc:title>
  <dc:creator>Mohammed</dc:creator>
  <cp:lastModifiedBy>Mohammed</cp:lastModifiedBy>
  <cp:revision>35</cp:revision>
  <dcterms:created xsi:type="dcterms:W3CDTF">2006-08-16T00:00:00Z</dcterms:created>
  <dcterms:modified xsi:type="dcterms:W3CDTF">2018-11-14T07:28:03Z</dcterms:modified>
</cp:coreProperties>
</file>